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7"/>
  </p:notesMasterIdLst>
  <p:sldIdLst>
    <p:sldId id="537" r:id="rId2"/>
    <p:sldId id="610" r:id="rId3"/>
    <p:sldId id="702" r:id="rId4"/>
    <p:sldId id="701" r:id="rId5"/>
    <p:sldId id="717" r:id="rId6"/>
    <p:sldId id="604" r:id="rId7"/>
    <p:sldId id="719" r:id="rId8"/>
    <p:sldId id="684" r:id="rId9"/>
    <p:sldId id="718" r:id="rId10"/>
    <p:sldId id="686" r:id="rId11"/>
    <p:sldId id="687" r:id="rId12"/>
    <p:sldId id="688" r:id="rId13"/>
    <p:sldId id="720" r:id="rId14"/>
    <p:sldId id="721" r:id="rId15"/>
    <p:sldId id="722" r:id="rId16"/>
    <p:sldId id="693" r:id="rId17"/>
    <p:sldId id="608" r:id="rId18"/>
    <p:sldId id="703" r:id="rId19"/>
    <p:sldId id="723" r:id="rId20"/>
    <p:sldId id="724" r:id="rId21"/>
    <p:sldId id="705" r:id="rId22"/>
    <p:sldId id="707" r:id="rId23"/>
    <p:sldId id="706" r:id="rId24"/>
    <p:sldId id="716" r:id="rId25"/>
    <p:sldId id="715" r:id="rId26"/>
    <p:sldId id="704" r:id="rId27"/>
    <p:sldId id="708" r:id="rId28"/>
    <p:sldId id="712" r:id="rId29"/>
    <p:sldId id="690" r:id="rId30"/>
    <p:sldId id="725" r:id="rId31"/>
    <p:sldId id="709" r:id="rId32"/>
    <p:sldId id="710" r:id="rId33"/>
    <p:sldId id="692" r:id="rId34"/>
    <p:sldId id="695" r:id="rId35"/>
    <p:sldId id="726" r:id="rId36"/>
    <p:sldId id="699" r:id="rId37"/>
    <p:sldId id="691" r:id="rId38"/>
    <p:sldId id="696" r:id="rId39"/>
    <p:sldId id="689" r:id="rId40"/>
    <p:sldId id="711" r:id="rId41"/>
    <p:sldId id="714" r:id="rId42"/>
    <p:sldId id="685" r:id="rId43"/>
    <p:sldId id="713" r:id="rId44"/>
    <p:sldId id="682" r:id="rId45"/>
    <p:sldId id="683" r:id="rId46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537"/>
            <p14:sldId id="610"/>
            <p14:sldId id="702"/>
            <p14:sldId id="701"/>
            <p14:sldId id="717"/>
            <p14:sldId id="604"/>
          </p14:sldIdLst>
        </p14:section>
        <p14:section name="Blazor Architecture" id="{FEEBF338-E775-4A4E-B875-406104D1D3F8}">
          <p14:sldIdLst>
            <p14:sldId id="719"/>
            <p14:sldId id="684"/>
            <p14:sldId id="718"/>
            <p14:sldId id="686"/>
            <p14:sldId id="687"/>
            <p14:sldId id="688"/>
            <p14:sldId id="720"/>
            <p14:sldId id="721"/>
            <p14:sldId id="722"/>
            <p14:sldId id="693"/>
          </p14:sldIdLst>
        </p14:section>
        <p14:section name=".Neo4J and .NET" id="{CB9E8476-DDD8-4C85-80D0-B29B20DACDE3}">
          <p14:sldIdLst>
            <p14:sldId id="608"/>
            <p14:sldId id="703"/>
            <p14:sldId id="723"/>
            <p14:sldId id="724"/>
            <p14:sldId id="705"/>
            <p14:sldId id="707"/>
            <p14:sldId id="706"/>
            <p14:sldId id="716"/>
            <p14:sldId id="715"/>
            <p14:sldId id="704"/>
            <p14:sldId id="708"/>
          </p14:sldIdLst>
        </p14:section>
        <p14:section name="Neo4j and .NET" id="{818F3549-759E-4CEC-86F7-1A98D5D5A227}">
          <p14:sldIdLst>
            <p14:sldId id="712"/>
            <p14:sldId id="690"/>
            <p14:sldId id="725"/>
            <p14:sldId id="709"/>
            <p14:sldId id="710"/>
          </p14:sldIdLst>
        </p14:section>
        <p14:section name="CSSS" id="{F9263EDB-51E4-41F7-89CE-3C1E6D8703B8}">
          <p14:sldIdLst>
            <p14:sldId id="692"/>
            <p14:sldId id="695"/>
            <p14:sldId id="726"/>
            <p14:sldId id="699"/>
            <p14:sldId id="691"/>
            <p14:sldId id="696"/>
          </p14:sldIdLst>
        </p14:section>
        <p14:section name="Final Notes" id="{FCBA271E-3EC7-4FED-AF5E-FCD0A9806BEC}">
          <p14:sldIdLst>
            <p14:sldId id="689"/>
            <p14:sldId id="711"/>
            <p14:sldId id="714"/>
            <p14:sldId id="685"/>
            <p14:sldId id="713"/>
            <p14:sldId id="682"/>
            <p14:sldId id="6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26D"/>
    <a:srgbClr val="EBEBEB"/>
    <a:srgbClr val="6F7283"/>
    <a:srgbClr val="DEEBF7"/>
    <a:srgbClr val="C0D4F3"/>
    <a:srgbClr val="E9E9E9"/>
    <a:srgbClr val="F3F2F2"/>
    <a:srgbClr val="3A62A7"/>
    <a:srgbClr val="00206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5079" autoAdjust="0"/>
  </p:normalViewPr>
  <p:slideViewPr>
    <p:cSldViewPr snapToGrid="0">
      <p:cViewPr varScale="1">
        <p:scale>
          <a:sx n="50" d="100"/>
          <a:sy n="50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5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4j/neo4j-dotnet-driver/blob/4.2/Neo4j.Driver/Neo4j.Driver/Query.cs#L47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https://youtu.be/dCgqTDki-VM?t=1743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3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IR = Intermediate Representation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 dirty="0">
                <a:effectLst/>
                <a:latin typeface="Roboto"/>
              </a:rPr>
              <a:t>Blazor in more depth - Ryan Nowak &amp; Steve Sanderson</a:t>
            </a:r>
          </a:p>
          <a:p>
            <a:r>
              <a:rPr lang="en-CA" dirty="0"/>
              <a:t>https://youtu.be/QnBYmTpugz0?t=2139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9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https://github.com/rynowak/Presentations/tree/master/2019/AusNzMeetups/blazor/code-snippets/Shared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0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https://github.com/rynowak/Presentations/tree/master/2019/AusNzMeetups/blazor/code-snippets/Shared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0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https://github.com/rynowak/Presentations/tree/master/2019/AusNzMeetups/blazor/code-snippets/Shared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the main data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connected to other nodes via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relationships</a:t>
            </a: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labels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that describes its role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Example: Person nodes vs Car nodes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connect two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are directional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can have multiple, even recursive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are named values where the name (or key) is a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can be indexed and constrained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Composite indexes can be created from multiple properties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used to group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into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A node may have multiple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indexed to accelerate finding nodes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Native label indexes are optimized for speed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94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the main data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connected to other nodes via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relationships</a:t>
            </a: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labels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that describes its role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Example: Person nodes vs Car nodes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connect two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are directional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can have multiple, even recursive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are named values where the name (or key) is a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can be indexed and constrained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Composite indexes can be created from multiple properties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used to group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into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A node may have multiple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indexed to accelerate finding nodes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Native label indexes are optimized for speed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1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the main data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connected to other nodes via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relationships</a:t>
            </a: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labels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that describes its role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Example: Person nodes vs Car nodes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connect two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are directional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can have multiple, even recursive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are named values where the name (or key) is a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can be indexed and constrained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Composite indexes can be created from multiple properties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used to group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into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A node may have multiple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indexed to accelerate finding nodes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Native label indexes are optimized for speed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1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https://github.com/neo4j/neo4j-dotnet-driver/blob/4.2/Neo4j.Driver/Neo4j.Driver/Query.cs#L47</a:t>
            </a:r>
            <a:r>
              <a:rPr lang="en-US" dirty="0"/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2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0564" y="589113"/>
            <a:ext cx="4961626" cy="438249"/>
          </a:xfrm>
        </p:spPr>
        <p:txBody>
          <a:bodyPr/>
          <a:lstStyle/>
          <a:p>
            <a:fld id="{3DDD2756-3006-4FC9-B7F8-B2E94B34317B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8899" y="587606"/>
            <a:ext cx="7049618" cy="438249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579468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6966-E014-4339-A56A-A294103440F3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900F-8F51-4E79-9C3A-1122C51284EC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1528550"/>
            <a:ext cx="15870238" cy="7156586"/>
          </a:xfrm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130F-F179-4A69-944F-28F8E685AD2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83C8-1DF8-4245-A07A-4755AD6E4B48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F02F-D285-4869-A177-106AF978F8AA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</p:spPr>
        <p:txBody>
          <a:bodyPr/>
          <a:lstStyle>
            <a:lvl1pPr algn="l">
              <a:defRPr/>
            </a:lvl1pPr>
          </a:lstStyle>
          <a:p>
            <a:fld id="{FE77C0AE-B8BC-4C51-9DF3-B9F948201242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1400" y="451629"/>
            <a:ext cx="7853363" cy="454875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06614" y="468255"/>
            <a:ext cx="4961626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1CD3-E264-4CE0-9EAE-56B619A18422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7349" y="466748"/>
            <a:ext cx="8417218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rgbClr val="1D326D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rgbClr val="1D326D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rgbClr val="1D326D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rgbClr val="1D326D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en/company/microsoft/blog/473146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azure/virtual-machines/windows/sizes-general#dv2-series" TargetMode="Externa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neo4j.com/developer/dotnet/" TargetMode="External"/><Relationship Id="rId3" Type="http://schemas.openxmlformats.org/officeDocument/2006/relationships/hyperlink" Target="https://github.com/dotnet/aspnetcore/tree/master/src/Components" TargetMode="External"/><Relationship Id="rId7" Type="http://schemas.openxmlformats.org/officeDocument/2006/relationships/hyperlink" Target="https://devblogs.microsoft.com/aspnet/category/blazor/" TargetMode="External"/><Relationship Id="rId2" Type="http://schemas.openxmlformats.org/officeDocument/2006/relationships/hyperlink" Target="http://blazor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aspnet/blazor-aspnet-webforms-ebook/" TargetMode="External"/><Relationship Id="rId11" Type="http://schemas.openxmlformats.org/officeDocument/2006/relationships/hyperlink" Target="https://github.com/AdrienTorris/awesome-blazor" TargetMode="External"/><Relationship Id="rId5" Type="http://schemas.openxmlformats.org/officeDocument/2006/relationships/hyperlink" Target="https://www.youtube.com/watch?v=MetcuX1OHD0" TargetMode="External"/><Relationship Id="rId10" Type="http://schemas.openxmlformats.org/officeDocument/2006/relationships/hyperlink" Target="https://github.com/mwherman2000/CSharpSuperStack" TargetMode="External"/><Relationship Id="rId4" Type="http://schemas.openxmlformats.org/officeDocument/2006/relationships/hyperlink" Target="https://docs.microsoft.com/en-us/aspnet/core/blazor/?view=aspnetcore-5.0" TargetMode="External"/><Relationship Id="rId9" Type="http://schemas.openxmlformats.org/officeDocument/2006/relationships/hyperlink" Target="https://neo4j.com/developer/#cs-1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29389"/>
            <a:ext cx="16173450" cy="4330742"/>
          </a:xfrm>
        </p:spPr>
        <p:txBody>
          <a:bodyPr>
            <a:normAutofit/>
          </a:bodyPr>
          <a:lstStyle/>
          <a:p>
            <a:r>
              <a:rPr lang="en-CA" sz="6600" b="1" dirty="0">
                <a:solidFill>
                  <a:srgbClr val="1D326D"/>
                </a:solidFill>
              </a:rPr>
              <a:t>CSharp Super stack</a:t>
            </a:r>
            <a:br>
              <a:rPr lang="en-CA" sz="66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Creating highly scalable 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Neo4j web apps without JavaScript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3072208"/>
          </a:xfrm>
        </p:spPr>
        <p:txBody>
          <a:bodyPr>
            <a:normAutofit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CCA8C80-6A30-46C7-A5E0-F21EF461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9C4CFDD-A807-4301-8842-8BF498A4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19B86F-7C8B-4A50-8FC8-1C0604535AA1}"/>
              </a:ext>
            </a:extLst>
          </p:cNvPr>
          <p:cNvGrpSpPr/>
          <p:nvPr/>
        </p:nvGrpSpPr>
        <p:grpSpPr>
          <a:xfrm>
            <a:off x="6794818" y="6102087"/>
            <a:ext cx="9645344" cy="2232000"/>
            <a:chOff x="6794818" y="5614407"/>
            <a:chExt cx="9645344" cy="223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D1854A-7F31-4514-BE98-54DB069A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18" y="5750143"/>
              <a:ext cx="1814671" cy="18146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14A6AF-4F95-430D-BADD-84B3490D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4801" y="5614407"/>
              <a:ext cx="4705361" cy="2232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B0E9EC-930D-4FB9-8079-A651CB6B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625" y="5823207"/>
              <a:ext cx="2903040" cy="18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087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D4617E-F13B-4D70-AAA2-735E590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WebAssembly (WASM) APPS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795CB-5309-44E0-A936-B453030F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84710"/>
            <a:ext cx="15870238" cy="7156586"/>
          </a:xfrm>
        </p:spPr>
        <p:txBody>
          <a:bodyPr>
            <a:normAutofit fontScale="92500"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Reusable, retargetable UI component  programming model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C#, HTML, and CSS plus async JavaScript interop when needed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Full C# .NET runtime stack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C# development platform (Visual Studio, Visual Studio Code, …)</a:t>
            </a:r>
          </a:p>
          <a:p>
            <a:endParaRPr lang="en-CA" dirty="0"/>
          </a:p>
          <a:p>
            <a:r>
              <a:rPr lang="en-CA" dirty="0"/>
              <a:t>Blazor WASM apps deployed and run in the browser (Blazor Client-side)</a:t>
            </a:r>
          </a:p>
          <a:p>
            <a:r>
              <a:rPr lang="en-CA" dirty="0"/>
              <a:t>Your app and .NET runtime assemblies are downloaded into and executed in the browser</a:t>
            </a:r>
          </a:p>
          <a:p>
            <a:r>
              <a:rPr lang="en-CA" dirty="0"/>
              <a:t>MSIL executes in WebAssembly virtual machine (mono.wasm) enabled browsers (most browsers)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Not the focus of this webcast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AB74-20FC-4146-905D-9B196A63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ED0DF991-C78A-40C0-ABA0-87A9F02E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770DA32-E872-49D2-B584-F2F0C589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771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D4617E-F13B-4D70-AAA2-735E590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Server APPS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795CB-5309-44E0-A936-B453030F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84710"/>
            <a:ext cx="15870238" cy="7490964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Reusable, retargetable UI component programming model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C#, HTML, and CSS plus async JavaScript interop when needed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Full C# .NET runtime stack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C# development platform (Visual Studio, Visual Studio Code, …)</a:t>
            </a:r>
          </a:p>
          <a:p>
            <a:endParaRPr lang="en-CA" dirty="0"/>
          </a:p>
          <a:p>
            <a:r>
              <a:rPr lang="en-CA" dirty="0"/>
              <a:t>Traditional server-based web application hosting model</a:t>
            </a:r>
          </a:p>
          <a:p>
            <a:r>
              <a:rPr lang="en-CA" dirty="0"/>
              <a:t>Web UI is defined server side</a:t>
            </a:r>
          </a:p>
          <a:p>
            <a:r>
              <a:rPr lang="en-CA" dirty="0"/>
              <a:t>Compiled server-side into highly compressed and efficient display list byte code</a:t>
            </a:r>
          </a:p>
          <a:p>
            <a:r>
              <a:rPr lang="en-CA" dirty="0"/>
              <a:t>UI events and updates are exchanged over a highly optimized SignalR sockets protocol </a:t>
            </a:r>
          </a:p>
          <a:p>
            <a:r>
              <a:rPr lang="en-US" dirty="0"/>
              <a:t>SignalR is an open-source software library that allows server code to send asynchronous notifications to client-side web applications.</a:t>
            </a:r>
          </a:p>
          <a:p>
            <a:r>
              <a:rPr lang="en-US" dirty="0"/>
              <a:t>Run in any browser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AB74-20FC-4146-905D-9B196A63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63D8B-4D3F-4CD1-AF7D-719F7DA4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03" y="549745"/>
            <a:ext cx="5614706" cy="5028095"/>
          </a:xfrm>
          <a:prstGeom prst="rect">
            <a:avLst/>
          </a:prstGeom>
        </p:spPr>
      </p:pic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D74267D5-FE87-4C57-AFFF-0619FFE1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D7A9DE7-B7B0-4BF5-AC56-2430582B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282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D4617E-F13B-4D70-AAA2-735E590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ARCHITECTURAL COMPARISON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AB74-20FC-4146-905D-9B196A63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2F6AD-CCBA-4731-A08E-ED902550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" y="1280160"/>
            <a:ext cx="14082289" cy="75302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E1A784-161B-4226-B8F4-04F2868CAB4D}"/>
              </a:ext>
            </a:extLst>
          </p:cNvPr>
          <p:cNvSpPr txBox="1"/>
          <p:nvPr/>
        </p:nvSpPr>
        <p:spPr>
          <a:xfrm>
            <a:off x="1604010" y="2855714"/>
            <a:ext cx="4583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rgbClr val="1D326D"/>
                </a:solidFill>
              </a:rPr>
              <a:t>ASP.NET 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6607B-10BD-4896-8272-5AE84E10E7E5}"/>
              </a:ext>
            </a:extLst>
          </p:cNvPr>
          <p:cNvSpPr txBox="1"/>
          <p:nvPr/>
        </p:nvSpPr>
        <p:spPr>
          <a:xfrm>
            <a:off x="1604010" y="5027771"/>
            <a:ext cx="4583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rgbClr val="1D326D"/>
                </a:solidFill>
              </a:rPr>
              <a:t>BLAZOR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78408-198D-4412-BE85-2FA366870A87}"/>
              </a:ext>
            </a:extLst>
          </p:cNvPr>
          <p:cNvSpPr txBox="1"/>
          <p:nvPr/>
        </p:nvSpPr>
        <p:spPr>
          <a:xfrm>
            <a:off x="1604010" y="7191851"/>
            <a:ext cx="4583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rgbClr val="1D326D"/>
                </a:solidFill>
              </a:rPr>
              <a:t>BLAZOR WASM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FE7DB288-0462-441A-AB2A-8215BC86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AF1CED6-5456-4FA1-9117-173D7DDA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168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0173-EC53-4E8D-A3F2-E0D878E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RenderTree (aka Shadow DOM) 1/3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3BD00-3F7C-4307-8604-87D5EB30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6CF11-2219-452B-A08B-4E06BD2C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BBC1-6603-4C45-A47D-913B287D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C66D9-D3AF-437C-A3DB-74C67168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2" y="1277274"/>
            <a:ext cx="15870238" cy="73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0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0173-EC53-4E8D-A3F2-E0D878E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RenderTree (aka Shadow DOM) 2/3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3BD00-3F7C-4307-8604-87D5EB30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6CF11-2219-452B-A08B-4E06BD2C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BBC1-6603-4C45-A47D-913B287D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347B3-57A2-45C7-B862-9051A452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" y="1277275"/>
            <a:ext cx="15943676" cy="58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4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0173-EC53-4E8D-A3F2-E0D878E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RenderTree (aka Shadow DOM) 3/3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3BD00-3F7C-4307-8604-87D5EB30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BBC1-6603-4C45-A47D-913B287D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0B756-C282-4150-91A0-698B228B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18" y="1995823"/>
            <a:ext cx="12403845" cy="75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9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42CD-2B9E-416E-B0C1-541A34BC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13942-31CE-42C2-BE83-ACC09F5FE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Out-of-the-box Blazor Server App (Visual Studio 2019)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Blazor Component Model, Service Dependency Injection, C#/Visual Studio Integration</a:t>
            </a:r>
            <a:endParaRPr lang="en-CA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11CE878-ACE3-4535-A34C-F571D061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2C0154C3-8EB9-49B6-A415-51037853ABD5}" type="datetime1">
              <a:rPr lang="en-CA" smtClean="0">
                <a:solidFill>
                  <a:schemeClr val="bg1"/>
                </a:solidFill>
              </a:rPr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E187F27-1245-4406-8F25-E28EC1F48FC1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0154C3-8EB9-49B6-A415-51037853ABD5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E117F05-227F-478B-8813-EBB39F29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95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NEO4J Graph Database Server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17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83A8D3-68AC-40BE-BD18-ECCB010AF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4986" y="549340"/>
            <a:ext cx="20669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8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Graph Database Platform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FE503-9B7E-4F51-B447-5576D469E2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69" y="1202531"/>
            <a:ext cx="15240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854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A4D4-5F79-4C5B-A191-1B0435ED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900AA-0CCC-403F-ABC0-CC1AF815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CBE3C-215D-4803-8AD9-9962D3FA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40665-DC49-490B-8A79-7F075000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280468" cy="97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2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999879-FB64-4F7E-A11E-153DDE8A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" y="-12975"/>
            <a:ext cx="17279938" cy="9719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93" y="590803"/>
            <a:ext cx="15869752" cy="1850498"/>
          </a:xfrm>
        </p:spPr>
        <p:txBody>
          <a:bodyPr>
            <a:normAutofit fontScale="90000"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Solution Architect, and Developer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Hyperonomy Digital Identity Lab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Parallelspace Corporation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2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B3112-6B28-445A-9950-541B092C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9342-8D2C-4F03-BE33-2A71AE2A9EC4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ADC39-CE8A-40E2-8265-A3CB8339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DF6E4C-DF98-4A30-A0CB-9BADF217938A}"/>
              </a:ext>
            </a:extLst>
          </p:cNvPr>
          <p:cNvGrpSpPr/>
          <p:nvPr/>
        </p:nvGrpSpPr>
        <p:grpSpPr>
          <a:xfrm>
            <a:off x="202480" y="2176254"/>
            <a:ext cx="16191042" cy="6843261"/>
            <a:chOff x="202480" y="2176254"/>
            <a:chExt cx="16191042" cy="684326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85C243A-C8D9-4C08-B0B0-9A6297B2F9FF}"/>
                </a:ext>
              </a:extLst>
            </p:cNvPr>
            <p:cNvGrpSpPr/>
            <p:nvPr/>
          </p:nvGrpSpPr>
          <p:grpSpPr>
            <a:xfrm>
              <a:off x="202480" y="2176254"/>
              <a:ext cx="16191042" cy="6843261"/>
              <a:chOff x="202480" y="2176254"/>
              <a:chExt cx="16191042" cy="684326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314E708-C479-495C-A8F9-713481E06A92}"/>
                  </a:ext>
                </a:extLst>
              </p:cNvPr>
              <p:cNvGrpSpPr/>
              <p:nvPr/>
            </p:nvGrpSpPr>
            <p:grpSpPr>
              <a:xfrm>
                <a:off x="8471716" y="2705957"/>
                <a:ext cx="2234245" cy="2000701"/>
                <a:chOff x="5977288" y="1909105"/>
                <a:chExt cx="1576390" cy="141161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41D929-2B07-4949-8E2E-436E9E72911D}"/>
                    </a:ext>
                  </a:extLst>
                </p:cNvPr>
                <p:cNvSpPr/>
                <p:nvPr/>
              </p:nvSpPr>
              <p:spPr>
                <a:xfrm>
                  <a:off x="6820284" y="1909105"/>
                  <a:ext cx="733394" cy="12360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R</a:t>
                  </a:r>
                </a:p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C</a:t>
                  </a:r>
                </a:p>
                <a:p>
                  <a:pPr algn="ctr"/>
                  <a:r>
                    <a:rPr lang="en-CA" sz="1984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Left Rib</a:t>
                  </a:r>
                  <a:endParaRPr lang="en-CA" sz="1984" b="1" dirty="0">
                    <a:solidFill>
                      <a:srgbClr val="1D326D"/>
                    </a:solidFill>
                  </a:endParaRP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681FAD6C-7CA2-46E7-A54D-68D7138BAE2F}"/>
                    </a:ext>
                  </a:extLst>
                </p:cNvPr>
                <p:cNvCxnSpPr/>
                <p:nvPr/>
              </p:nvCxnSpPr>
              <p:spPr>
                <a:xfrm flipH="1">
                  <a:off x="5977288" y="2569945"/>
                  <a:ext cx="997658" cy="75077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BDF3079-E76E-4133-B4A2-605D1D69E76E}"/>
                  </a:ext>
                </a:extLst>
              </p:cNvPr>
              <p:cNvGrpSpPr/>
              <p:nvPr/>
            </p:nvGrpSpPr>
            <p:grpSpPr>
              <a:xfrm>
                <a:off x="6944471" y="2597028"/>
                <a:ext cx="2343053" cy="2000701"/>
                <a:chOff x="5977288" y="1909105"/>
                <a:chExt cx="1653160" cy="1411611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1649C36-EFA7-4125-A30C-BC4F07B34E87}"/>
                    </a:ext>
                  </a:extLst>
                </p:cNvPr>
                <p:cNvSpPr/>
                <p:nvPr/>
              </p:nvSpPr>
              <p:spPr>
                <a:xfrm>
                  <a:off x="6743509" y="1909105"/>
                  <a:ext cx="886939" cy="5428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RFID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9188D6DB-8528-43B0-A82C-D249D607D9E0}"/>
                    </a:ext>
                  </a:extLst>
                </p:cNvPr>
                <p:cNvCxnSpPr/>
                <p:nvPr/>
              </p:nvCxnSpPr>
              <p:spPr>
                <a:xfrm flipH="1">
                  <a:off x="5977288" y="2569945"/>
                  <a:ext cx="997658" cy="75077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68B2C95-EDDB-4067-BBDE-E99B7913F8EF}"/>
                  </a:ext>
                </a:extLst>
              </p:cNvPr>
              <p:cNvGrpSpPr/>
              <p:nvPr/>
            </p:nvGrpSpPr>
            <p:grpSpPr>
              <a:xfrm>
                <a:off x="12151655" y="6199985"/>
                <a:ext cx="4241867" cy="2046865"/>
                <a:chOff x="5690539" y="2347325"/>
                <a:chExt cx="2992882" cy="1444184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0CD7F2-0611-4EA7-9ECA-04BF47EFF20A}"/>
                    </a:ext>
                  </a:extLst>
                </p:cNvPr>
                <p:cNvSpPr/>
                <p:nvPr/>
              </p:nvSpPr>
              <p:spPr>
                <a:xfrm>
                  <a:off x="5690539" y="2347325"/>
                  <a:ext cx="2992882" cy="5428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SW 34-20-2W4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9B9DBFE-FB1D-4EC2-8090-05F96DB011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81887" y="2922961"/>
                  <a:ext cx="1" cy="868548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716DD10-A9B1-41DC-9B79-83176DE94C3A}"/>
                  </a:ext>
                </a:extLst>
              </p:cNvPr>
              <p:cNvGrpSpPr/>
              <p:nvPr/>
            </p:nvGrpSpPr>
            <p:grpSpPr>
              <a:xfrm>
                <a:off x="202480" y="6093648"/>
                <a:ext cx="7098418" cy="2101319"/>
                <a:chOff x="4682811" y="1909105"/>
                <a:chExt cx="5008346" cy="1482603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5A61804-1C3F-49D9-B07C-788E5005C0BB}"/>
                    </a:ext>
                  </a:extLst>
                </p:cNvPr>
                <p:cNvSpPr/>
                <p:nvPr/>
              </p:nvSpPr>
              <p:spPr>
                <a:xfrm>
                  <a:off x="4682811" y="1909105"/>
                  <a:ext cx="5008346" cy="5428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Ranchville Cattle Company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4F050F4-AAB5-4C76-8787-AB44F6A8F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85355" y="2559767"/>
                  <a:ext cx="0" cy="83194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8937FBB-1F7E-42F5-8F0A-7E93C9F98ED1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3751689" y="5400136"/>
                <a:ext cx="3011420" cy="693511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D11912A-ED42-4F2C-961D-387A47CAC1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18913" y="5578892"/>
                <a:ext cx="1035170" cy="514755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C04B1FB-2925-4BE2-9902-D8228AA21C28}"/>
                  </a:ext>
                </a:extLst>
              </p:cNvPr>
              <p:cNvSpPr/>
              <p:nvPr/>
            </p:nvSpPr>
            <p:spPr>
              <a:xfrm>
                <a:off x="5142131" y="8250074"/>
                <a:ext cx="673376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4400" b="1" dirty="0">
                    <a:solidFill>
                      <a:srgbClr val="1D326D"/>
                    </a:solidFill>
                    <a:latin typeface="Koblenz Serial" panose="02000000000000000000" pitchFamily="50" charset="0"/>
                  </a:rPr>
                  <a:t>Box 45, Bindloss, Alberta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F0DC25B-0B99-4D8E-B978-130B73F4AC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22030" y="4743490"/>
                <a:ext cx="711438" cy="166598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26D4952-716F-4AAB-B4D5-E884FAFFDA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5945" y="2176254"/>
                <a:ext cx="0" cy="1998363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2400E3B-B27D-4F08-A926-26BFD3BA0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0898" y="6556076"/>
              <a:ext cx="4850757" cy="58197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ECB01B-B021-4E8D-B594-50171EBFE2B5}"/>
              </a:ext>
            </a:extLst>
          </p:cNvPr>
          <p:cNvSpPr txBox="1"/>
          <p:nvPr/>
        </p:nvSpPr>
        <p:spPr>
          <a:xfrm>
            <a:off x="10744199" y="2770655"/>
            <a:ext cx="6478557" cy="120032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rgbClr val="1D326D"/>
                </a:solidFill>
                <a:latin typeface="Koblenz Serial" panose="02000000000000000000" pitchFamily="50" charset="0"/>
              </a:rPr>
              <a:t>It’s all about relationships</a:t>
            </a:r>
          </a:p>
          <a:p>
            <a:pPr algn="ctr"/>
            <a:r>
              <a:rPr lang="en-CA" sz="2800" dirty="0">
                <a:solidFill>
                  <a:srgbClr val="1D326D"/>
                </a:solidFill>
                <a:latin typeface="Lucida Console" panose="020B0609040504020204" pitchFamily="49" charset="0"/>
              </a:rPr>
              <a:t>(m:cow)-[r:mother]-(calf:cow)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D3239F9-B5D6-4E4A-A667-829B466EA402}"/>
              </a:ext>
            </a:extLst>
          </p:cNvPr>
          <p:cNvSpPr txBox="1">
            <a:spLocks/>
          </p:cNvSpPr>
          <p:nvPr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5C67D1-9F66-4BC1-9BEC-73C07D7C9B6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6BB52-B0C0-41C6-82FE-87B31B3D44C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410950" y="9018588"/>
            <a:ext cx="5868988" cy="436562"/>
          </a:xfrm>
        </p:spPr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F1A93-950E-48BA-9F6E-53AFF3F37E6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9020175"/>
            <a:ext cx="8232775" cy="434975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37EE6-9913-4EAD-9E55-5F49EC5EC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61" y="-1"/>
            <a:ext cx="13667875" cy="9822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02CDF-3C51-43A7-B9B6-1E22BD59A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2" y="0"/>
            <a:ext cx="15737305" cy="97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Neo4J: Labeled Property Graph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66EB44-0D55-4C95-A19E-1FF4DBD3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043054"/>
            <a:ext cx="17265154" cy="55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0D7E-2ABE-4BF0-AB13-12E0C31F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02" y="547265"/>
            <a:ext cx="13614237" cy="1501418"/>
          </a:xfrm>
        </p:spPr>
        <p:txBody>
          <a:bodyPr/>
          <a:lstStyle/>
          <a:p>
            <a:r>
              <a:rPr lang="en-CA" dirty="0"/>
              <a:t>Neo4J: Labeled Property Graph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E144E-5DE7-4722-8577-D8D83149F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7534632" cy="488790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600" b="1" i="0" dirty="0">
                <a:solidFill>
                  <a:srgbClr val="68BBF4"/>
                </a:solidFill>
                <a:effectLst/>
              </a:rPr>
              <a:t>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Nodes are the main data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Nodes are connected to other nodes via </a:t>
            </a:r>
            <a:r>
              <a:rPr lang="en-US" sz="1600" b="1" i="0" dirty="0">
                <a:solidFill>
                  <a:srgbClr val="30333A"/>
                </a:solidFill>
                <a:effectLst/>
              </a:rPr>
              <a:t>relationships</a:t>
            </a:r>
            <a:endParaRPr lang="en-US" sz="1600" b="0" i="0" dirty="0">
              <a:solidFill>
                <a:srgbClr val="30333A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Nodes can have one or more </a:t>
            </a:r>
            <a:r>
              <a:rPr lang="en-US" sz="1600" b="1" i="0" dirty="0">
                <a:solidFill>
                  <a:srgbClr val="30333A"/>
                </a:solidFill>
                <a:effectLst/>
              </a:rPr>
              <a:t>properties</a:t>
            </a:r>
            <a:r>
              <a:rPr lang="en-US" sz="1600" b="0" i="0" dirty="0">
                <a:solidFill>
                  <a:srgbClr val="30333A"/>
                </a:solidFill>
                <a:effectLst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Nodes have one or more </a:t>
            </a:r>
            <a:r>
              <a:rPr lang="en-US" sz="1600" b="1" i="0" dirty="0">
                <a:solidFill>
                  <a:srgbClr val="30333A"/>
                </a:solidFill>
                <a:effectLst/>
              </a:rPr>
              <a:t>labels</a:t>
            </a:r>
            <a:r>
              <a:rPr lang="en-US" sz="1600" b="0" i="0" dirty="0">
                <a:solidFill>
                  <a:srgbClr val="30333A"/>
                </a:solidFill>
                <a:effectLst/>
              </a:rPr>
              <a:t> that describes its role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Example: Person nodes vs Car nodes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0333A"/>
              </a:solidFill>
              <a:effectLst/>
            </a:endParaRPr>
          </a:p>
          <a:p>
            <a:pPr marL="0" indent="0" algn="l">
              <a:buNone/>
            </a:pPr>
            <a:r>
              <a:rPr lang="en-US" sz="1600" b="1" i="0" dirty="0">
                <a:solidFill>
                  <a:srgbClr val="68BBF4"/>
                </a:solidFill>
                <a:effectLst/>
              </a:rPr>
              <a:t>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Relationships connect two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Relationships are directional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0333A"/>
                </a:solidFill>
                <a:effectLst/>
              </a:rPr>
              <a:t>Nodes</a:t>
            </a:r>
            <a:r>
              <a:rPr lang="en-US" sz="1600" b="0" i="0" dirty="0">
                <a:solidFill>
                  <a:srgbClr val="30333A"/>
                </a:solidFill>
                <a:effectLst/>
              </a:rPr>
              <a:t> can have multiple, even recursive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Relationships can have one or more </a:t>
            </a:r>
            <a:r>
              <a:rPr lang="en-US" sz="1600" b="1" i="0" dirty="0">
                <a:solidFill>
                  <a:srgbClr val="30333A"/>
                </a:solidFill>
                <a:effectLst/>
              </a:rPr>
              <a:t>properties</a:t>
            </a:r>
            <a:r>
              <a:rPr lang="en-US" sz="1600" b="0" i="0" dirty="0">
                <a:solidFill>
                  <a:srgbClr val="30333A"/>
                </a:solidFill>
                <a:effectLst/>
              </a:rPr>
              <a:t> (i.e., attributes stored as key/value pairs)</a:t>
            </a:r>
          </a:p>
          <a:p>
            <a:endParaRPr lang="en-CA" sz="1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4BF46F-E64B-4A79-83E8-20B9D2D5E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45040" y="2859304"/>
            <a:ext cx="5828968" cy="4877877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4000" b="1" i="0" dirty="0">
                <a:solidFill>
                  <a:srgbClr val="68BBF4"/>
                </a:solidFill>
                <a:effectLst/>
              </a:rPr>
              <a:t>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Properties are named values where the name (or key) is a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Properties can be indexed and constrained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Composite indexes can be created from multiple properties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4000" b="0" i="0" dirty="0">
              <a:solidFill>
                <a:srgbClr val="30333A"/>
              </a:solidFill>
              <a:effectLst/>
            </a:endParaRPr>
          </a:p>
          <a:p>
            <a:pPr algn="l"/>
            <a:r>
              <a:rPr lang="en-US" sz="4000" b="1" i="0" dirty="0">
                <a:solidFill>
                  <a:srgbClr val="68BBF4"/>
                </a:solidFill>
                <a:effectLst/>
              </a:rPr>
              <a:t>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Labels are used to group </a:t>
            </a:r>
            <a:r>
              <a:rPr lang="en-US" sz="4000" b="1" i="0" dirty="0">
                <a:solidFill>
                  <a:srgbClr val="30333A"/>
                </a:solidFill>
                <a:effectLst/>
              </a:rPr>
              <a:t>nodes</a:t>
            </a:r>
            <a:r>
              <a:rPr lang="en-US" sz="4000" b="0" i="0" dirty="0">
                <a:solidFill>
                  <a:srgbClr val="30333A"/>
                </a:solidFill>
                <a:effectLst/>
              </a:rPr>
              <a:t> into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A node may have multiple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Labels are indexed to accelerate finding nodes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Native label indexes are optimized for speed</a:t>
            </a:r>
            <a:endParaRPr lang="en-CA" sz="4000" dirty="0"/>
          </a:p>
          <a:p>
            <a:endParaRPr lang="en-CA" sz="1600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1E7CE23D-1E61-49CF-896D-319689535E5F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0154C3-8EB9-49B6-A415-51037853ABD5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07E5681-C1B0-4BBB-AC21-9502912F7C05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19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Cypher query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ADF2D0-8DE9-4B3E-8D0F-0B787BB4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11906"/>
            <a:ext cx="17279938" cy="83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3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Cypher query Language 1/2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9F1A-52DE-46B4-BC07-96373A9D9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9" y="-2917662"/>
            <a:ext cx="16160256" cy="15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62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A998-63B8-4D9C-8A3A-94DAC31E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Cypher query Language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378C-FAA1-43A9-9525-D08D22856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Find Friends of Friends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MATCH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(person:Person)-[:KNOWS]-(friend:Person)-[:KNOWS]-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(friendoffriend:Person)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WHERE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person.name = "Joe"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AND NOT (person)-[:KNOWS]-(friendoffriend)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RETURN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friendoffriend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91077-191A-456F-B98D-C49E93BC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99AFB-633D-46FE-AB81-EF6ABF1C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C379E-C731-4189-99B2-66646453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4941B6-579F-4FC7-8BFB-118AD6F2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" y="-2743566"/>
            <a:ext cx="16160255" cy="15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7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Deployment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66530-9324-4651-84DD-49D36D8CE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58" y="1152657"/>
            <a:ext cx="10992961" cy="75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8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F560-F0A3-44D0-B64B-24416CF0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Server Protocol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4B3D0-F692-4451-BB6A-8A932A41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B98A3-2F71-459A-BF03-E511A2FA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DDBAC-BCA2-4F97-808A-8C9CE96AA4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969724"/>
            <a:ext cx="14517739" cy="771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8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Neo4j .NET Integration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28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2D09-3A42-48C7-ADFD-99C9709C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291" y="543994"/>
            <a:ext cx="4702700" cy="22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2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D9C9-456F-4E62-B49B-B6B9536D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.NET Driver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57DE328-8C42-429E-8DE0-1DD6E206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84710"/>
            <a:ext cx="15870238" cy="715658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Glue for .NET apps wanting to talk to a Neo4j graph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6DDB-9151-41B8-A195-56A9BDCD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8989-30B2-4CBD-B401-37CE5F6C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C0A4-F0F8-454B-AD1F-697C915D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B0C974-1AE9-4492-AE1D-FC4A5402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1869250"/>
            <a:ext cx="15870238" cy="67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7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0B1B-159F-48F4-AC7B-98614D5E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Neo4J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AF9AD-4052-4DBC-B3E7-1E8B8A71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4+ years of hands-on Neo4j solution development</a:t>
            </a:r>
          </a:p>
          <a:p>
            <a:r>
              <a:rPr lang="en-CA" dirty="0"/>
              <a:t>Blog http://www.hyperonomy.com?s=neo4j</a:t>
            </a:r>
          </a:p>
          <a:p>
            <a:pPr lvl="1"/>
            <a:r>
              <a:rPr lang="en-US" dirty="0"/>
              <a:t>#Graphitization of ArchiMate: Getting MMOR from ArchiMate using the ModelMate Master Online Repository</a:t>
            </a:r>
          </a:p>
          <a:p>
            <a:pPr lvl="1"/>
            <a:r>
              <a:rPr lang="en-US" dirty="0"/>
              <a:t>Crossing the EA Chasm: #Graphitization of ArchiMate 3.0 – Iteration 2</a:t>
            </a:r>
          </a:p>
          <a:p>
            <a:pPr lvl="1"/>
            <a:r>
              <a:rPr lang="en-US" dirty="0"/>
              <a:t>#Graphitization of Ray Dalio’s Principles: Iteration 1</a:t>
            </a:r>
          </a:p>
          <a:p>
            <a:pPr lvl="1"/>
            <a:r>
              <a:rPr lang="en-US" dirty="0"/>
              <a:t>#Graphitization of Ray Dalio’s Principles: Iteration 2</a:t>
            </a:r>
          </a:p>
          <a:p>
            <a:pPr lvl="1"/>
            <a:r>
              <a:rPr lang="en-US" dirty="0"/>
              <a:t>Crossing the EA Chasm: ArchiMate “Keep Calm and Have IT Your Way”</a:t>
            </a:r>
          </a:p>
          <a:p>
            <a:pPr lvl="1"/>
            <a:r>
              <a:rPr lang="en-US" dirty="0"/>
              <a:t>Crossing the EA Chasm: Automating Enterprise Architecture Modeling #1</a:t>
            </a:r>
          </a:p>
          <a:p>
            <a:pPr lvl="1"/>
            <a:r>
              <a:rPr lang="en-US" dirty="0"/>
              <a:t>Crossing the EA Chasm: Automating Enterprise Architecture Modeling #2</a:t>
            </a:r>
          </a:p>
          <a:p>
            <a:pPr lvl="1"/>
            <a:r>
              <a:rPr lang="en-US" dirty="0"/>
              <a:t>#Graphitization of .NET Applications: Marrying Open EA Data with Graph Databases</a:t>
            </a:r>
          </a:p>
          <a:p>
            <a:pPr lvl="1"/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446EE-DD73-483F-9EA8-66EBDF7F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93299-C573-4C01-B629-15286781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388B-3AC8-452D-A130-4D3C243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B3A30-3537-4F80-837E-4BDC0F6A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051560"/>
            <a:ext cx="12037801" cy="867156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65B265F-AF6B-4B9D-ABDF-176F8B07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97345"/>
            <a:ext cx="15870238" cy="1487145"/>
          </a:xfrm>
        </p:spPr>
        <p:txBody>
          <a:bodyPr/>
          <a:lstStyle/>
          <a:p>
            <a:r>
              <a:rPr lang="en-CA" dirty="0"/>
              <a:t>MOVIES:  Windows CONSOLE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E54F35-51A0-4096-9D7A-A895B880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593" y="1051559"/>
            <a:ext cx="10922566" cy="86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6780-8383-452B-8657-D9A54E4E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.NET Driver Query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34386-36F4-4169-A477-8D8121964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54480"/>
            <a:ext cx="15870238" cy="7130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public </a:t>
            </a:r>
            <a:r>
              <a:rPr lang="en-US" b="1" dirty="0">
                <a:latin typeface="Lucida Console" panose="020B0609040504020204" pitchFamily="49" charset="0"/>
              </a:rPr>
              <a:t>Query</a:t>
            </a:r>
            <a:r>
              <a:rPr lang="en-US" dirty="0">
                <a:latin typeface="Lucida Console" panose="020B0609040504020204" pitchFamily="49" charset="0"/>
              </a:rPr>
              <a:t>(string text, object parameters)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: </a:t>
            </a:r>
            <a:r>
              <a:rPr lang="en-US" b="1" dirty="0">
                <a:latin typeface="Lucida Console" panose="020B0609040504020204" pitchFamily="49" charset="0"/>
              </a:rPr>
              <a:t>this(text, parameters.ToDictionary())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public </a:t>
            </a:r>
            <a:r>
              <a:rPr lang="en-US" b="1" dirty="0">
                <a:latin typeface="Lucida Console" panose="020B0609040504020204" pitchFamily="49" charset="0"/>
              </a:rPr>
              <a:t>Query</a:t>
            </a:r>
            <a:r>
              <a:rPr lang="en-US" dirty="0">
                <a:latin typeface="Lucida Console" panose="020B0609040504020204" pitchFamily="49" charset="0"/>
              </a:rPr>
              <a:t>(string text, </a:t>
            </a:r>
            <a:r>
              <a:rPr lang="en-US" b="1" dirty="0">
                <a:latin typeface="Lucida Console" panose="020B0609040504020204" pitchFamily="49" charset="0"/>
              </a:rPr>
              <a:t>IDictionary&lt;string, object&gt; parameters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Text = text;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Parameters = parameters ?? new Dictionary&lt;string, object&gt;()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}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872D-A34C-404C-A2BF-57A025F0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9B4A9-C3C1-4075-9BD3-8ED8E6E1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37BC0-CDCF-44CD-A45D-ACF95412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4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A3B7-1BF3-40C0-9CB6-C55802F7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4D29B-09F3-4486-A9A6-144894D3F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E6A32-73CD-4A62-BE33-822BC3B8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BF4B7-DDD4-4FA0-A32B-4C18EEBDC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9A6D4-5488-4D5E-AAD2-B8BAEED9F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888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CSharp Super Stack (CSSS)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33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Bringing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C06C3-2168-4340-8FF6-8BF6463B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40" y="543628"/>
            <a:ext cx="2234248" cy="22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71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41C3-D8EC-4101-8A9C-10B86A6D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>
                <a:solidFill>
                  <a:srgbClr val="1D326D"/>
                </a:solidFill>
              </a:rPr>
              <a:t>CSharp Super Stack (CSSS)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673E3-AB99-4CC9-9F96-DFD894172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B784A-D29D-4439-8EB5-024CF53F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CBADF-0B98-4C22-A93A-AAD4A04F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34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9388E-2320-4BCF-85C3-6C6BD9CBD1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2329" y="1841429"/>
            <a:ext cx="7935119" cy="378990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7403A8B-B183-4A43-9BFE-1DA938467EA6}"/>
              </a:ext>
            </a:extLst>
          </p:cNvPr>
          <p:cNvGrpSpPr/>
          <p:nvPr/>
        </p:nvGrpSpPr>
        <p:grpSpPr>
          <a:xfrm>
            <a:off x="704850" y="3298094"/>
            <a:ext cx="15870238" cy="3346546"/>
            <a:chOff x="8503920" y="3298094"/>
            <a:chExt cx="8214360" cy="33465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3D659D-5461-437C-8A81-65AEB40611CC}"/>
                </a:ext>
              </a:extLst>
            </p:cNvPr>
            <p:cNvSpPr txBox="1"/>
            <p:nvPr/>
          </p:nvSpPr>
          <p:spPr>
            <a:xfrm>
              <a:off x="8639969" y="5895690"/>
              <a:ext cx="79351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600" dirty="0">
                  <a:solidFill>
                    <a:srgbClr val="1D326D"/>
                  </a:solidFill>
                </a:rPr>
                <a:t>BlazorServerAppMovies4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4ED600-446D-4996-8995-52F71A7FB3CC}"/>
                </a:ext>
              </a:extLst>
            </p:cNvPr>
            <p:cNvSpPr/>
            <p:nvPr/>
          </p:nvSpPr>
          <p:spPr>
            <a:xfrm>
              <a:off x="8503920" y="3298094"/>
              <a:ext cx="8214360" cy="334654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BA5C62-8195-41CE-BE7D-A09E69F39D6F}"/>
              </a:ext>
            </a:extLst>
          </p:cNvPr>
          <p:cNvGrpSpPr/>
          <p:nvPr/>
        </p:nvGrpSpPr>
        <p:grpSpPr>
          <a:xfrm>
            <a:off x="1091945" y="4150893"/>
            <a:ext cx="7236159" cy="1425518"/>
            <a:chOff x="1091945" y="4150893"/>
            <a:chExt cx="7236159" cy="142551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54ABD71-E8A9-4B1D-93CB-5363C514F2D9}"/>
                </a:ext>
              </a:extLst>
            </p:cNvPr>
            <p:cNvSpPr/>
            <p:nvPr/>
          </p:nvSpPr>
          <p:spPr>
            <a:xfrm>
              <a:off x="1091945" y="4150893"/>
              <a:ext cx="6421375" cy="142551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rgbClr val="1D326D"/>
                  </a:solidFill>
                </a:rPr>
                <a:t>Parallelspace.CSharpSuperStack. Neo4jEntities (“Wrapper”)</a:t>
              </a:r>
              <a:endParaRPr lang="en-CA" sz="3600" b="1" dirty="0">
                <a:solidFill>
                  <a:srgbClr val="1D3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6D70BB4-4639-46ED-A1D6-768E7751A7EA}"/>
                </a:ext>
              </a:extLst>
            </p:cNvPr>
            <p:cNvSpPr/>
            <p:nvPr/>
          </p:nvSpPr>
          <p:spPr>
            <a:xfrm rot="10800000">
              <a:off x="7657544" y="4283614"/>
              <a:ext cx="670560" cy="62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54F28E-EE23-4F4C-819E-E28879DABF5F}"/>
              </a:ext>
            </a:extLst>
          </p:cNvPr>
          <p:cNvGrpSpPr/>
          <p:nvPr/>
        </p:nvGrpSpPr>
        <p:grpSpPr>
          <a:xfrm>
            <a:off x="1091944" y="5754023"/>
            <a:ext cx="6421375" cy="2638935"/>
            <a:chOff x="1091944" y="5754023"/>
            <a:chExt cx="6421375" cy="263893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3903EE7-A918-4A5E-A9B4-2C4CFBD5A607}"/>
                </a:ext>
              </a:extLst>
            </p:cNvPr>
            <p:cNvSpPr/>
            <p:nvPr/>
          </p:nvSpPr>
          <p:spPr>
            <a:xfrm>
              <a:off x="1091944" y="6967440"/>
              <a:ext cx="6421375" cy="142551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Neo4j .NET Driver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10C5ED9-8B34-4158-9170-39CB677B8448}"/>
                </a:ext>
              </a:extLst>
            </p:cNvPr>
            <p:cNvSpPr/>
            <p:nvPr/>
          </p:nvSpPr>
          <p:spPr>
            <a:xfrm rot="5400000">
              <a:off x="3430601" y="5977494"/>
              <a:ext cx="1073500" cy="62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476C02-59C6-4253-9B20-898E4A589805}"/>
              </a:ext>
            </a:extLst>
          </p:cNvPr>
          <p:cNvGrpSpPr/>
          <p:nvPr/>
        </p:nvGrpSpPr>
        <p:grpSpPr>
          <a:xfrm>
            <a:off x="7801769" y="6967440"/>
            <a:ext cx="7252675" cy="1425518"/>
            <a:chOff x="7801769" y="6967440"/>
            <a:chExt cx="7252675" cy="142551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23409A4-5D95-4869-B216-CAD7C9AA046E}"/>
                </a:ext>
              </a:extLst>
            </p:cNvPr>
            <p:cNvSpPr/>
            <p:nvPr/>
          </p:nvSpPr>
          <p:spPr>
            <a:xfrm>
              <a:off x="8633069" y="6967440"/>
              <a:ext cx="6421375" cy="142551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Neo4j Server (“Movies”)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8A12682-64AA-4F69-840B-EC4DDBA2A2B3}"/>
                </a:ext>
              </a:extLst>
            </p:cNvPr>
            <p:cNvSpPr/>
            <p:nvPr/>
          </p:nvSpPr>
          <p:spPr>
            <a:xfrm>
              <a:off x="7801769" y="7316879"/>
              <a:ext cx="670560" cy="62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4B83005E-5978-4026-88FA-8A919C88DBD5}"/>
              </a:ext>
            </a:extLst>
          </p:cNvPr>
          <p:cNvSpPr/>
          <p:nvPr/>
        </p:nvSpPr>
        <p:spPr>
          <a:xfrm>
            <a:off x="3520440" y="1554480"/>
            <a:ext cx="4281329" cy="1335209"/>
          </a:xfrm>
          <a:prstGeom prst="wedgeRoundRectCallout">
            <a:avLst>
              <a:gd name="adj1" fmla="val 55850"/>
              <a:gd name="adj2" fmla="val 148681"/>
              <a:gd name="adj3" fmla="val 16667"/>
            </a:avLst>
          </a:prstGeom>
          <a:solidFill>
            <a:srgbClr val="EBEBEB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1D326D"/>
                </a:solidFill>
              </a:rPr>
              <a:t>Blazor Component C#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1D326D"/>
                </a:solidFill>
              </a:rPr>
              <a:t>Neo4jMovieService C# Code </a:t>
            </a:r>
          </a:p>
        </p:txBody>
      </p:sp>
    </p:spTree>
    <p:extLst>
      <p:ext uri="{BB962C8B-B14F-4D97-AF65-F5344CB8AC3E}">
        <p14:creationId xmlns:p14="http://schemas.microsoft.com/office/powerpoint/2010/main" val="26561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7F43-6B4B-42A3-BA8D-5C70873D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Component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B7B5D-6927-4E0F-A47E-A5AEE3712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Lucida Console" panose="020B0609040504020204" pitchFamily="49" charset="0"/>
              </a:rPr>
              <a:t>void AddMovieShow()</a:t>
            </a:r>
          </a:p>
          <a:p>
            <a:r>
              <a:rPr lang="en-CA" dirty="0">
                <a:latin typeface="Lucida Console" panose="020B0609040504020204" pitchFamily="49" charset="0"/>
              </a:rPr>
              <a:t>void EditMovieShow(Neo4j.Driver.INode movie)</a:t>
            </a:r>
          </a:p>
          <a:p>
            <a:endParaRPr lang="en-CA" dirty="0">
              <a:latin typeface="Lucida Console" panose="020B0609040504020204" pitchFamily="49" charset="0"/>
            </a:endParaRPr>
          </a:p>
          <a:p>
            <a:r>
              <a:rPr lang="en-CA" dirty="0">
                <a:latin typeface="Lucida Console" panose="020B0609040504020204" pitchFamily="49" charset="0"/>
              </a:rPr>
              <a:t>async Task GetMovies()</a:t>
            </a:r>
          </a:p>
          <a:p>
            <a:r>
              <a:rPr lang="en-CA" dirty="0">
                <a:latin typeface="Lucida Console" panose="020B0609040504020204" pitchFamily="49" charset="0"/>
              </a:rPr>
              <a:t>async Task SaveMovieUpdate()</a:t>
            </a:r>
          </a:p>
          <a:p>
            <a:r>
              <a:rPr lang="en-CA" dirty="0">
                <a:latin typeface="Lucida Console" panose="020B0609040504020204" pitchFamily="49" charset="0"/>
              </a:rPr>
              <a:t>async Task DeleteMovieUpdate()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476EA-8AA6-47F3-ADC7-806F7700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88B68-89F4-4330-9885-68D2BE29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B8105-11CE-4447-8459-3E773A82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35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C8C2-E27D-4CBD-823D-366B7EA3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Neo4JMovieService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581B-9102-4FD8-AED3-E6D3F3690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latin typeface="Lucida Console" panose="020B0609040504020204" pitchFamily="49" charset="0"/>
            </a:endParaRPr>
          </a:p>
          <a:p>
            <a:endParaRPr lang="en-CA" dirty="0">
              <a:latin typeface="Lucida Console" panose="020B0609040504020204" pitchFamily="49" charset="0"/>
            </a:endParaRPr>
          </a:p>
          <a:p>
            <a:endParaRPr lang="en-CA" dirty="0">
              <a:latin typeface="Lucida Console" panose="020B0609040504020204" pitchFamily="49" charset="0"/>
            </a:endParaRPr>
          </a:p>
          <a:p>
            <a:r>
              <a:rPr lang="en-CA" dirty="0">
                <a:latin typeface="Lucida Console" panose="020B0609040504020204" pitchFamily="49" charset="0"/>
              </a:rPr>
              <a:t>Task&lt;INode[]&gt; GetMoviesAsync()</a:t>
            </a:r>
          </a:p>
          <a:p>
            <a:r>
              <a:rPr lang="en-US" dirty="0">
                <a:latin typeface="Lucida Console" panose="020B0609040504020204" pitchFamily="49" charset="0"/>
              </a:rPr>
              <a:t>Task MergeMovieAsync(Movie movie)</a:t>
            </a:r>
          </a:p>
          <a:p>
            <a:r>
              <a:rPr lang="en-US" dirty="0">
                <a:latin typeface="Lucida Console" panose="020B0609040504020204" pitchFamily="49" charset="0"/>
              </a:rPr>
              <a:t>Task DeleteMovieAsync(Movie movie)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276FF-BE10-40D6-8830-26DDA9177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01F8D-7F43-4C36-A0E0-F56F8736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8E3A6-487E-4988-8413-B4CC9E97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17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D9C9-456F-4E62-B49B-B6B9536D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Csharp Super Stack (CSSS) .NET Driver 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1B27-B9DF-418A-BCEE-5CA84C5C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28550"/>
            <a:ext cx="16575088" cy="7156586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List&lt;INode&gt; Query(string filterlabel, Dictionary&lt;string, object&gt; filterprops)</a:t>
            </a:r>
            <a:endParaRPr lang="en-CA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List&lt;INode&gt; Create(string label, Dictionary&lt;string, object&gt; properties)</a:t>
            </a:r>
          </a:p>
          <a:p>
            <a:r>
              <a:rPr lang="en-US" dirty="0">
                <a:latin typeface="Lucida Console" panose="020B0609040504020204" pitchFamily="49" charset="0"/>
              </a:rPr>
              <a:t>List&lt;INode&gt; Update(string label, Dictionary&lt;string, object&gt; properties)</a:t>
            </a:r>
          </a:p>
          <a:p>
            <a:r>
              <a:rPr lang="en-CA" dirty="0">
                <a:latin typeface="Lucida Console" panose="020B0609040504020204" pitchFamily="49" charset="0"/>
              </a:rPr>
              <a:t>string Delete(string id)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6DDB-9151-41B8-A195-56A9BDCD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8989-30B2-4CBD-B401-37CE5F6C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C0A4-F0F8-454B-AD1F-697C915D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545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42CD-2B9E-416E-B0C1-541A34BC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13942-31CE-42C2-BE83-ACC09F5FE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D326D"/>
                </a:solidFill>
              </a:rPr>
              <a:t>Blazor “Movies”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D326D"/>
                </a:solidFill>
              </a:rPr>
              <a:t>CSharp Super Stack “Movies”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93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Final Notes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39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98288-3D0D-48EF-AA4A-879DDB83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40" y="543628"/>
            <a:ext cx="2234248" cy="22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9C26-1BCD-4BF7-9C9E-DBA78C72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1D326D"/>
                </a:solidFill>
              </a:rPr>
              <a:t>CSharp Super Stack (CSSS)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6767-246E-4780-96F8-ADDE9965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28550"/>
            <a:ext cx="16150590" cy="715658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Definition</a:t>
            </a:r>
          </a:p>
          <a:p>
            <a:r>
              <a:rPr lang="en-CA" dirty="0"/>
              <a:t>Application framework for creating highly scalable Neo4j web apps without JavaScript</a:t>
            </a:r>
          </a:p>
          <a:p>
            <a:r>
              <a:rPr lang="en-CA" dirty="0"/>
              <a:t>Based on the Blazor OSS project</a:t>
            </a:r>
          </a:p>
          <a:p>
            <a:r>
              <a:rPr lang="en-CA" dirty="0"/>
              <a:t>Blazor </a:t>
            </a:r>
            <a:r>
              <a:rPr lang="en-CA" u="sng" dirty="0"/>
              <a:t>Server</a:t>
            </a:r>
            <a:r>
              <a:rPr lang="en-CA" dirty="0"/>
              <a:t> App hosting model</a:t>
            </a:r>
          </a:p>
          <a:p>
            <a:r>
              <a:rPr lang="en-CA" dirty="0"/>
              <a:t>Solution stack: C#, HTML and CSS</a:t>
            </a:r>
          </a:p>
          <a:p>
            <a:r>
              <a:rPr lang="en-CA" dirty="0"/>
              <a:t>Solution stack: Cypher and Neo4j .NET Driver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F614F-80B3-4C49-8B17-C315E9F5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258F-FC2E-424B-B02D-6C914F67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D2C8-3922-420D-B78A-3A54AEF6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676E1D-E518-4BC1-8745-4455CCB304D7}"/>
              </a:ext>
            </a:extLst>
          </p:cNvPr>
          <p:cNvGrpSpPr/>
          <p:nvPr/>
        </p:nvGrpSpPr>
        <p:grpSpPr>
          <a:xfrm>
            <a:off x="851218" y="6147807"/>
            <a:ext cx="9645344" cy="2232000"/>
            <a:chOff x="6794818" y="5614407"/>
            <a:chExt cx="9645344" cy="2232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E5CE78-99B8-4B93-A629-21635B01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18" y="5750143"/>
              <a:ext cx="1814671" cy="1814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1E2910-0183-4C94-867B-D3E72FA19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4801" y="5614407"/>
              <a:ext cx="4705361" cy="2232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E98A99-63AA-44AB-8E82-2C6E7009C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625" y="5823207"/>
              <a:ext cx="2903040" cy="18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988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66FB-74E1-41EE-97B8-4604C10A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FF62-5D15-45B8-A564-6EAC1CCE6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28550"/>
            <a:ext cx="15870238" cy="7342734"/>
          </a:xfrm>
        </p:spPr>
        <p:txBody>
          <a:bodyPr>
            <a:normAutofit/>
          </a:bodyPr>
          <a:lstStyle/>
          <a:p>
            <a:r>
              <a:rPr lang="en-CA" dirty="0"/>
              <a:t>2500 connected Blazor client browsers:  ~1.5 GB of memory on the server</a:t>
            </a:r>
          </a:p>
          <a:p>
            <a:r>
              <a:rPr lang="en-CA" dirty="0">
                <a:hlinkClick r:id="rId3"/>
              </a:rPr>
              <a:t>https://habr.com/en/company/microsoft/blog/473146/</a:t>
            </a:r>
            <a:endParaRPr lang="en-CA" dirty="0"/>
          </a:p>
          <a:p>
            <a:pPr lvl="1"/>
            <a:r>
              <a:rPr lang="en-US" dirty="0"/>
              <a:t>Single Standard_D1_v2 instance on Azure (1 vCPU, 3.5 GB memory) could handle over 5,000 concurrent users without any degradation in latency.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A </a:t>
            </a:r>
            <a:r>
              <a:rPr lang="en-US" b="0" i="0" u="sng" dirty="0">
                <a:solidFill>
                  <a:srgbClr val="487284"/>
                </a:solidFill>
                <a:effectLst/>
                <a:latin typeface="-apple-system"/>
                <a:hlinkClick r:id="rId4"/>
              </a:rPr>
              <a:t>Standard_D3_V2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instance (4 vCPU, 14GB memory) handled well over 20,000 concurrent clients. </a:t>
            </a:r>
            <a:b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The main bottleneck for handling further load was available memory.</a:t>
            </a:r>
          </a:p>
          <a:p>
            <a:r>
              <a:rPr lang="en-US" dirty="0">
                <a:solidFill>
                  <a:srgbClr val="222222"/>
                </a:solidFill>
                <a:latin typeface="-apple-system"/>
              </a:rPr>
              <a:t>ASP.NET Core Perf Testing</a:t>
            </a:r>
          </a:p>
          <a:p>
            <a:pPr lvl="1"/>
            <a:r>
              <a:rPr lang="en-US" dirty="0"/>
              <a:t>About 250kb of memory used per client</a:t>
            </a:r>
          </a:p>
          <a:p>
            <a:pPr lvl="1"/>
            <a:r>
              <a:rPr lang="en-US" dirty="0"/>
              <a:t>Small VM (D1_V2) handled 5000 concurrent clients with no degradation</a:t>
            </a:r>
          </a:p>
          <a:p>
            <a:pPr lvl="1"/>
            <a:r>
              <a:rPr lang="en-US" dirty="0"/>
              <a:t>Large VM (D3_V2) handled 20000 concurrent clients with no degradation</a:t>
            </a:r>
          </a:p>
          <a:p>
            <a:pPr lvl="1"/>
            <a:r>
              <a:rPr lang="en-US" dirty="0"/>
              <a:t>Main factor is memory consumption and GC 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60295-96B6-48BF-8952-B1352CC7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7537D-6574-4D8B-967C-24143021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0678-1381-4183-8332-A2ADD4AA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53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6010-43A0-46E6-A08B-9BAEA498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E600-C32B-43D9-AFEB-4BE14526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64920"/>
            <a:ext cx="16409670" cy="7559041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Blazor </a:t>
            </a:r>
          </a:p>
          <a:p>
            <a:pPr lvl="1"/>
            <a:r>
              <a:rPr lang="en-CA" dirty="0"/>
              <a:t>Getting Started with Blazor (</a:t>
            </a:r>
            <a:r>
              <a:rPr lang="en-CA" dirty="0">
                <a:hlinkClick r:id="rId2"/>
              </a:rPr>
              <a:t>http://blazor.net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Blazor OSS Project (</a:t>
            </a:r>
            <a:r>
              <a:rPr lang="en-CA" dirty="0">
                <a:hlinkClick r:id="rId3"/>
              </a:rPr>
              <a:t>https://github.com/dotnet/aspnetcore/tree/master/src/Components</a:t>
            </a:r>
            <a:r>
              <a:rPr lang="en-CA" dirty="0"/>
              <a:t>) </a:t>
            </a:r>
          </a:p>
          <a:p>
            <a:pPr lvl="1"/>
            <a:r>
              <a:rPr lang="en-CA" dirty="0"/>
              <a:t>Blazor Documentation (</a:t>
            </a:r>
            <a:r>
              <a:rPr lang="en-CA" dirty="0">
                <a:hlinkClick r:id="rId4"/>
              </a:rPr>
              <a:t>https://docs.microsoft.com/en-us/aspnet/core/blazor/?view=aspnetcore-5.0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Using MVC with Blazor Components (</a:t>
            </a:r>
            <a:r>
              <a:rPr lang="en-CA" dirty="0">
                <a:hlinkClick r:id="rId5"/>
              </a:rPr>
              <a:t>https://www.youtube.com/watch?v=MetcuX1OHD0</a:t>
            </a:r>
            <a:r>
              <a:rPr lang="en-CA" dirty="0"/>
              <a:t>)  </a:t>
            </a:r>
          </a:p>
          <a:p>
            <a:pPr lvl="1"/>
            <a:r>
              <a:rPr lang="en-CA" dirty="0"/>
              <a:t>Blazor eBook (free) (</a:t>
            </a:r>
            <a:r>
              <a:rPr lang="en-CA" dirty="0">
                <a:hlinkClick r:id="rId6"/>
              </a:rPr>
              <a:t>https://devblogs.microsoft.com/aspnet/blazor-aspnet-webforms-ebook/</a:t>
            </a:r>
            <a:r>
              <a:rPr lang="en-CA" dirty="0"/>
              <a:t>) </a:t>
            </a:r>
          </a:p>
          <a:p>
            <a:pPr lvl="1"/>
            <a:r>
              <a:rPr lang="en-CA" dirty="0"/>
              <a:t>ASP.NET Blog (</a:t>
            </a:r>
            <a:r>
              <a:rPr lang="en-CA" dirty="0">
                <a:hlinkClick r:id="rId7"/>
              </a:rPr>
              <a:t>https://devblogs.microsoft.com/aspnet/category/blazor/</a:t>
            </a:r>
            <a:r>
              <a:rPr lang="en-CA" dirty="0"/>
              <a:t>) </a:t>
            </a:r>
          </a:p>
          <a:p>
            <a:r>
              <a:rPr lang="en-CA" dirty="0"/>
              <a:t>Neo4j</a:t>
            </a:r>
          </a:p>
          <a:p>
            <a:pPr lvl="1"/>
            <a:r>
              <a:rPr lang="en-CA" dirty="0"/>
              <a:t>Neo4j Developer Resources (</a:t>
            </a:r>
            <a:r>
              <a:rPr lang="en-CA" dirty="0">
                <a:hlinkClick r:id="rId8"/>
              </a:rPr>
              <a:t>https://neo4j.com/developer/dotnet/</a:t>
            </a:r>
            <a:r>
              <a:rPr lang="en-CA" dirty="0"/>
              <a:t>) </a:t>
            </a:r>
          </a:p>
          <a:p>
            <a:pPr lvl="1"/>
            <a:r>
              <a:rPr lang="en-CA" dirty="0"/>
              <a:t>Multiple programming language examples (</a:t>
            </a:r>
            <a:r>
              <a:rPr lang="en-CA" dirty="0">
                <a:hlinkClick r:id="rId9"/>
              </a:rPr>
              <a:t>https://neo4j.com/developer/#cs-1</a:t>
            </a:r>
            <a:r>
              <a:rPr lang="en-CA" dirty="0"/>
              <a:t>) </a:t>
            </a:r>
          </a:p>
          <a:p>
            <a:r>
              <a:rPr lang="en-CA" dirty="0"/>
              <a:t>CSharp Super Stack</a:t>
            </a:r>
          </a:p>
          <a:p>
            <a:pPr lvl="1"/>
            <a:r>
              <a:rPr lang="en-CA" dirty="0"/>
              <a:t>GitHub (</a:t>
            </a:r>
            <a:r>
              <a:rPr lang="en-CA" dirty="0">
                <a:hlinkClick r:id="rId10"/>
              </a:rPr>
              <a:t>https://github.com/mwherman2000/CSharpSuperStack</a:t>
            </a:r>
            <a:r>
              <a:rPr lang="en-CA" dirty="0"/>
              <a:t>) </a:t>
            </a:r>
          </a:p>
          <a:p>
            <a:r>
              <a:rPr lang="en-CA" dirty="0"/>
              <a:t>Other Resources</a:t>
            </a:r>
          </a:p>
          <a:p>
            <a:pPr lvl="1"/>
            <a:r>
              <a:rPr lang="en-CA" dirty="0"/>
              <a:t>Awesome Blazor (</a:t>
            </a:r>
            <a:r>
              <a:rPr lang="en-CA" dirty="0">
                <a:hlinkClick r:id="rId11"/>
              </a:rPr>
              <a:t>https://github.com/AdrienTorris/awesome-blazor</a:t>
            </a:r>
            <a:r>
              <a:rPr lang="en-CA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95440-830F-4594-B380-8FA3386B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255D-D35D-4F6B-B172-3A935BFC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7611-E176-4696-8AFB-D583E608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6B877-40F8-48DD-B66D-3399B36CBC2F}"/>
              </a:ext>
            </a:extLst>
          </p:cNvPr>
          <p:cNvSpPr txBox="1"/>
          <p:nvPr/>
        </p:nvSpPr>
        <p:spPr>
          <a:xfrm>
            <a:off x="9758745" y="541345"/>
            <a:ext cx="67934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rgbClr val="1D326D"/>
                </a:solidFill>
                <a:latin typeface="Koblenz Serial" panose="02000000000000000000" pitchFamily="50" charset="0"/>
              </a:rPr>
              <a:t>Avoid Blazor resources dated older than 2020</a:t>
            </a:r>
          </a:p>
        </p:txBody>
      </p:sp>
    </p:spTree>
    <p:extLst>
      <p:ext uri="{BB962C8B-B14F-4D97-AF65-F5344CB8AC3E}">
        <p14:creationId xmlns:p14="http://schemas.microsoft.com/office/powerpoint/2010/main" val="22529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42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6682463-2AD3-466F-BD0A-D1497C648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3072208"/>
          </a:xfrm>
        </p:spPr>
        <p:txBody>
          <a:bodyPr>
            <a:normAutofit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DA5D55-8F0C-4D8D-83DB-DE1DEAB5570E}"/>
              </a:ext>
            </a:extLst>
          </p:cNvPr>
          <p:cNvGrpSpPr/>
          <p:nvPr/>
        </p:nvGrpSpPr>
        <p:grpSpPr>
          <a:xfrm>
            <a:off x="6794818" y="6102087"/>
            <a:ext cx="9645344" cy="2232000"/>
            <a:chOff x="6794818" y="5614407"/>
            <a:chExt cx="9645344" cy="2232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12994C-25F2-4A5D-8D21-714DBA014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18" y="5750143"/>
              <a:ext cx="1814671" cy="18146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715A02-A105-451F-B374-41F652CE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4801" y="5614407"/>
              <a:ext cx="4705361" cy="2232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EF9E48-4993-486A-98F4-4577E6D4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625" y="5823207"/>
              <a:ext cx="2903040" cy="18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5558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Backup Slides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43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43383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93B15-7822-46C5-9449-5E915815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44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6A3694-133D-4088-A724-FAF7ECE5417A}"/>
              </a:ext>
            </a:extLst>
          </p:cNvPr>
          <p:cNvGrpSpPr/>
          <p:nvPr/>
        </p:nvGrpSpPr>
        <p:grpSpPr>
          <a:xfrm>
            <a:off x="1356359" y="-1"/>
            <a:ext cx="14577479" cy="9720263"/>
            <a:chOff x="1356359" y="-1"/>
            <a:chExt cx="14577479" cy="97202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24BA04-92B0-43F2-A923-7B40780BF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6359" y="-1"/>
              <a:ext cx="14577479" cy="97202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47231-F2DA-4D85-86C4-4EB187659EC5}"/>
                </a:ext>
              </a:extLst>
            </p:cNvPr>
            <p:cNvSpPr txBox="1"/>
            <p:nvPr/>
          </p:nvSpPr>
          <p:spPr>
            <a:xfrm>
              <a:off x="12192000" y="350520"/>
              <a:ext cx="25450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B5453B-7B06-4F8E-ADBB-74DB89F02E00}"/>
                </a:ext>
              </a:extLst>
            </p:cNvPr>
            <p:cNvSpPr txBox="1"/>
            <p:nvPr/>
          </p:nvSpPr>
          <p:spPr>
            <a:xfrm>
              <a:off x="11597640" y="1992810"/>
              <a:ext cx="33223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CSS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6402FC-81B6-4F9F-8C7F-BE80B7C4BEF9}"/>
                </a:ext>
              </a:extLst>
            </p:cNvPr>
            <p:cNvSpPr txBox="1"/>
            <p:nvPr/>
          </p:nvSpPr>
          <p:spPr>
            <a:xfrm>
              <a:off x="10805160" y="3888401"/>
              <a:ext cx="45872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19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C0529-1CD8-4AE8-9549-6ED32B26D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B1EAAA-6EB6-4E99-958F-11CA51CA7133}"/>
              </a:ext>
            </a:extLst>
          </p:cNvPr>
          <p:cNvGrpSpPr/>
          <p:nvPr/>
        </p:nvGrpSpPr>
        <p:grpSpPr>
          <a:xfrm>
            <a:off x="1341120" y="15240"/>
            <a:ext cx="14580394" cy="9720263"/>
            <a:chOff x="0" y="0"/>
            <a:chExt cx="14580394" cy="97202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717401-206A-402A-B089-9F2DC9706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580394" cy="972026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BBE57-9B0F-46E5-AD25-9FECF09B376B}"/>
                </a:ext>
              </a:extLst>
            </p:cNvPr>
            <p:cNvSpPr txBox="1"/>
            <p:nvPr/>
          </p:nvSpPr>
          <p:spPr>
            <a:xfrm>
              <a:off x="7924800" y="1600200"/>
              <a:ext cx="33223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C#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94248C-2CFE-4AE5-957B-F2F8F4C2D213}"/>
                </a:ext>
              </a:extLst>
            </p:cNvPr>
            <p:cNvSpPr txBox="1"/>
            <p:nvPr/>
          </p:nvSpPr>
          <p:spPr>
            <a:xfrm>
              <a:off x="7604760" y="3532050"/>
              <a:ext cx="3992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CSS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B3E5F3-4A2C-4942-8477-2415FC21B6CB}"/>
                </a:ext>
              </a:extLst>
            </p:cNvPr>
            <p:cNvSpPr txBox="1"/>
            <p:nvPr/>
          </p:nvSpPr>
          <p:spPr>
            <a:xfrm>
              <a:off x="6522720" y="5656241"/>
              <a:ext cx="65074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200" b="1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04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A2E86-1830-4E7A-B096-C77F2EE1A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160"/>
            <a:ext cx="17279937" cy="11519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FD5888-C3F9-483D-B2C9-9BF3954D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SINGULAR Goal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2DB7A7-C027-4C6A-B79F-530C76661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Making Neo4j web application development easier for C# and .NET developers</a:t>
            </a:r>
          </a:p>
        </p:txBody>
      </p:sp>
    </p:spTree>
    <p:extLst>
      <p:ext uri="{BB962C8B-B14F-4D97-AF65-F5344CB8AC3E}">
        <p14:creationId xmlns:p14="http://schemas.microsoft.com/office/powerpoint/2010/main" val="77938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Agenda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Blazor Web Application Framework </a:t>
            </a:r>
          </a:p>
          <a:p>
            <a:r>
              <a:rPr lang="en-CA" dirty="0"/>
              <a:t>Neo4j Graph Database Server</a:t>
            </a:r>
          </a:p>
          <a:p>
            <a:r>
              <a:rPr lang="en-CA" dirty="0"/>
              <a:t>Neo4j .NET Integration</a:t>
            </a:r>
          </a:p>
          <a:p>
            <a:r>
              <a:rPr lang="en-CA" dirty="0"/>
              <a:t>CSharp Super Stack (CSSS)</a:t>
            </a:r>
          </a:p>
          <a:p>
            <a:r>
              <a:rPr lang="en-CA" dirty="0"/>
              <a:t>Final Notes</a:t>
            </a:r>
          </a:p>
          <a:p>
            <a:r>
              <a:rPr lang="en-CA" dirty="0"/>
              <a:t>Q&amp;A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6A1-66CE-4104-A2DF-F6F248802AEB}" type="datetime1">
              <a:rPr lang="en-CA" smtClean="0">
                <a:solidFill>
                  <a:schemeClr val="bg1"/>
                </a:solidFill>
              </a:rPr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9F92F-4146-4086-9E81-82791C8A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</a:t>
            </a:r>
            <a:r>
              <a:rPr lang="en-CA" sz="6600" dirty="0"/>
              <a:t>Blazor Web Application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CB42C-9097-4525-9EA0-F6C29F85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579" y="547687"/>
            <a:ext cx="2271713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5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647EFF-BC39-4769-9F4F-A00B41A9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7279938" cy="1151243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FD4617E-F13B-4D70-AAA2-735E590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OSS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795CB-5309-44E0-A936-B453030FF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Based on the Reusable UI component programming model</a:t>
            </a:r>
          </a:p>
          <a:p>
            <a:pPr lvl="1"/>
            <a:r>
              <a:rPr lang="en-CA" dirty="0"/>
              <a:t>Micro Frontend / Vertical Slice Architecture</a:t>
            </a:r>
          </a:p>
          <a:p>
            <a:r>
              <a:rPr lang="en-CA" dirty="0"/>
              <a:t>Powerful, uncomplicated technology foundation</a:t>
            </a:r>
          </a:p>
          <a:p>
            <a:pPr lvl="1"/>
            <a:r>
              <a:rPr lang="en-CA" dirty="0"/>
              <a:t>Pure C#, CSS and HTML</a:t>
            </a:r>
          </a:p>
          <a:p>
            <a:pPr lvl="1"/>
            <a:r>
              <a:rPr lang="en-CA" dirty="0"/>
              <a:t>JavaScript interop supported when needed</a:t>
            </a:r>
          </a:p>
          <a:p>
            <a:r>
              <a:rPr lang="en-CA" dirty="0"/>
              <a:t>Two interchangeable hosting models</a:t>
            </a:r>
          </a:p>
          <a:p>
            <a:pPr lvl="1"/>
            <a:r>
              <a:rPr lang="en-CA" dirty="0"/>
              <a:t>Blazor WebAssembly (WASM) App: In the browser</a:t>
            </a:r>
          </a:p>
          <a:p>
            <a:pPr lvl="1"/>
            <a:r>
              <a:rPr lang="en-CA" dirty="0"/>
              <a:t>Blazor Server App:  Server-based web application</a:t>
            </a:r>
          </a:p>
          <a:p>
            <a:r>
              <a:rPr lang="en-CA" dirty="0"/>
              <a:t>Production release as part of .NET 3 &amp; .NET 5</a:t>
            </a:r>
          </a:p>
          <a:p>
            <a:pPr lvl="1"/>
            <a:r>
              <a:rPr lang="en-CA" dirty="0"/>
              <a:t>“Feature” of ASP.NET Core (product ownership)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AB74-20FC-4146-905D-9B196A63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B80DC5-0D4C-40AE-B5C9-14144092B79D}"/>
              </a:ext>
            </a:extLst>
          </p:cNvPr>
          <p:cNvSpPr/>
          <p:nvPr/>
        </p:nvSpPr>
        <p:spPr>
          <a:xfrm>
            <a:off x="1219200" y="6172200"/>
            <a:ext cx="7726680" cy="5943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63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6618-4871-49EB-A854-55A0469C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Stack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CD005-1F29-4DE1-B3AF-8DA45066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2286F-CC52-49EA-9AFB-34B411C6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1F6F34-5F11-4233-B6BC-97288FA1C0D9}"/>
              </a:ext>
            </a:extLst>
          </p:cNvPr>
          <p:cNvSpPr/>
          <p:nvPr/>
        </p:nvSpPr>
        <p:spPr>
          <a:xfrm>
            <a:off x="2963069" y="7118070"/>
            <a:ext cx="7931309" cy="1395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F825B-E203-426C-BF11-F0B53288F4E7}"/>
              </a:ext>
            </a:extLst>
          </p:cNvPr>
          <p:cNvSpPr/>
          <p:nvPr/>
        </p:nvSpPr>
        <p:spPr>
          <a:xfrm>
            <a:off x="11192669" y="7064313"/>
            <a:ext cx="1476058" cy="14186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392FE8-F527-4EDF-AD63-392F5CB5FCBF}"/>
              </a:ext>
            </a:extLst>
          </p:cNvPr>
          <p:cNvSpPr/>
          <p:nvPr/>
        </p:nvSpPr>
        <p:spPr>
          <a:xfrm>
            <a:off x="1173480" y="5368756"/>
            <a:ext cx="14917738" cy="6105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RAZOR PAGE MODEL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7B9CE5-5BB5-4C0E-923A-1C54B92AE13F}"/>
              </a:ext>
            </a:extLst>
          </p:cNvPr>
          <p:cNvSpPr/>
          <p:nvPr/>
        </p:nvSpPr>
        <p:spPr>
          <a:xfrm>
            <a:off x="1173480" y="6155236"/>
            <a:ext cx="14917738" cy="610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 COMPONENT MODEL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27D089-081C-477F-99C6-BC228A02EA88}"/>
              </a:ext>
            </a:extLst>
          </p:cNvPr>
          <p:cNvGrpSpPr/>
          <p:nvPr/>
        </p:nvGrpSpPr>
        <p:grpSpPr>
          <a:xfrm>
            <a:off x="1188720" y="1264921"/>
            <a:ext cx="7284720" cy="2492412"/>
            <a:chOff x="1188720" y="1264921"/>
            <a:chExt cx="7284720" cy="24924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2D3D57-443C-48B9-9565-FD65993A936F}"/>
                </a:ext>
              </a:extLst>
            </p:cNvPr>
            <p:cNvSpPr/>
            <p:nvPr/>
          </p:nvSpPr>
          <p:spPr>
            <a:xfrm>
              <a:off x="1188720" y="1264921"/>
              <a:ext cx="7284720" cy="24924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CA" sz="2800" dirty="0">
                  <a:solidFill>
                    <a:srgbClr val="1D326D"/>
                  </a:solidFill>
                </a:rPr>
                <a:t>Blazor Server Hosting Model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C1A04FF-B82C-4C09-B371-F1F98B7F0709}"/>
                </a:ext>
              </a:extLst>
            </p:cNvPr>
            <p:cNvSpPr/>
            <p:nvPr/>
          </p:nvSpPr>
          <p:spPr>
            <a:xfrm>
              <a:off x="1341120" y="1800832"/>
              <a:ext cx="6981508" cy="17805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SERVER RUNTIME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0FEFC3-46A5-4F25-8701-39376FBBBA43}"/>
              </a:ext>
            </a:extLst>
          </p:cNvPr>
          <p:cNvGrpSpPr/>
          <p:nvPr/>
        </p:nvGrpSpPr>
        <p:grpSpPr>
          <a:xfrm>
            <a:off x="8806498" y="1271445"/>
            <a:ext cx="7284720" cy="2485888"/>
            <a:chOff x="8806498" y="1271445"/>
            <a:chExt cx="7284720" cy="24858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2FF5D3-37CB-4CBD-941A-10B7AD4C8CAA}"/>
                </a:ext>
              </a:extLst>
            </p:cNvPr>
            <p:cNvSpPr/>
            <p:nvPr/>
          </p:nvSpPr>
          <p:spPr>
            <a:xfrm>
              <a:off x="8806498" y="1271445"/>
              <a:ext cx="7284720" cy="24858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CA" sz="2800" dirty="0">
                  <a:solidFill>
                    <a:srgbClr val="1D326D"/>
                  </a:solidFill>
                </a:rPr>
                <a:t>Blazor WASM Hosting Model (Browser)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9882BF6-E89D-4C45-A9A3-0968FB4E9B87}"/>
                </a:ext>
              </a:extLst>
            </p:cNvPr>
            <p:cNvSpPr/>
            <p:nvPr/>
          </p:nvSpPr>
          <p:spPr>
            <a:xfrm>
              <a:off x="8957310" y="1818023"/>
              <a:ext cx="6981508" cy="17805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WASM</a:t>
              </a:r>
            </a:p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(mono.wasm) </a:t>
              </a:r>
            </a:p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BDB4DAD-36AF-432D-8CBB-445208BABC83}"/>
              </a:ext>
            </a:extLst>
          </p:cNvPr>
          <p:cNvSpPr/>
          <p:nvPr/>
        </p:nvSpPr>
        <p:spPr>
          <a:xfrm>
            <a:off x="1188720" y="7118721"/>
            <a:ext cx="1476058" cy="13943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EA36F5-4F6A-451A-82F9-82FB07EA99BF}"/>
              </a:ext>
            </a:extLst>
          </p:cNvPr>
          <p:cNvGrpSpPr/>
          <p:nvPr/>
        </p:nvGrpSpPr>
        <p:grpSpPr>
          <a:xfrm>
            <a:off x="12911534" y="7073495"/>
            <a:ext cx="3194924" cy="1439290"/>
            <a:chOff x="12911534" y="7073495"/>
            <a:chExt cx="3194924" cy="14392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B2720C-053F-4B40-B672-4430C44DCE3B}"/>
                </a:ext>
              </a:extLst>
            </p:cNvPr>
            <p:cNvSpPr/>
            <p:nvPr/>
          </p:nvSpPr>
          <p:spPr>
            <a:xfrm>
              <a:off x="14630400" y="7118393"/>
              <a:ext cx="1476058" cy="139439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822304D-1838-4934-84D2-800F1DC4D235}"/>
                </a:ext>
              </a:extLst>
            </p:cNvPr>
            <p:cNvSpPr/>
            <p:nvPr/>
          </p:nvSpPr>
          <p:spPr>
            <a:xfrm>
              <a:off x="12911534" y="7073495"/>
              <a:ext cx="1476058" cy="141868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D3F52C-9A29-4ED1-98AE-74CB6B4394A7}"/>
              </a:ext>
            </a:extLst>
          </p:cNvPr>
          <p:cNvGrpSpPr/>
          <p:nvPr/>
        </p:nvGrpSpPr>
        <p:grpSpPr>
          <a:xfrm>
            <a:off x="1021080" y="4135233"/>
            <a:ext cx="15255240" cy="946148"/>
            <a:chOff x="1021080" y="3898743"/>
            <a:chExt cx="15255240" cy="94614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809B312-7A20-4514-89D7-7A19AA73C72F}"/>
                </a:ext>
              </a:extLst>
            </p:cNvPr>
            <p:cNvSpPr/>
            <p:nvPr/>
          </p:nvSpPr>
          <p:spPr>
            <a:xfrm>
              <a:off x="1188720" y="4059597"/>
              <a:ext cx="14917738" cy="6105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BLAZOR Components to IR to C# to .NET ASSEMBLIES (MSIL)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3CDFE3-17D3-4DF0-86D7-6DAF6A3E3DD4}"/>
                </a:ext>
              </a:extLst>
            </p:cNvPr>
            <p:cNvSpPr/>
            <p:nvPr/>
          </p:nvSpPr>
          <p:spPr>
            <a:xfrm>
              <a:off x="1021080" y="3898743"/>
              <a:ext cx="15255240" cy="946148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5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22" grpId="0" animBg="1"/>
    </p:bldLst>
  </p:timing>
</p:sld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28631</TotalTime>
  <Words>2608</Words>
  <Application>Microsoft Office PowerPoint</Application>
  <PresentationFormat>Custom</PresentationFormat>
  <Paragraphs>421</Paragraphs>
  <Slides>45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-apple-system</vt:lpstr>
      <vt:lpstr>Arial</vt:lpstr>
      <vt:lpstr>Calibri</vt:lpstr>
      <vt:lpstr>Gill Sans MT</vt:lpstr>
      <vt:lpstr>Koblenz Serial</vt:lpstr>
      <vt:lpstr>Lucida Console</vt:lpstr>
      <vt:lpstr>Open Sans</vt:lpstr>
      <vt:lpstr>Roboto</vt:lpstr>
      <vt:lpstr>Gallery</vt:lpstr>
      <vt:lpstr>CSharp Super stack Creating highly scalable  Neo4j web apps without JavaScript </vt:lpstr>
      <vt:lpstr>Michael Herman Solution Architect, and Developer Hyperonomy Digital Identity Lab Parallelspace Corporation Alberta, CANADA</vt:lpstr>
      <vt:lpstr>My Neo4J Experience</vt:lpstr>
      <vt:lpstr>CSharp Super Stack (CSSS)</vt:lpstr>
      <vt:lpstr>SINGULAR Goal</vt:lpstr>
      <vt:lpstr>Agenda</vt:lpstr>
      <vt:lpstr> Blazor Web Application Framework</vt:lpstr>
      <vt:lpstr>Blazor OSS project</vt:lpstr>
      <vt:lpstr>Blazor Stack</vt:lpstr>
      <vt:lpstr>Blazor WebAssembly (WASM) APPS</vt:lpstr>
      <vt:lpstr>Blazor Server APPS</vt:lpstr>
      <vt:lpstr>ARCHITECTURAL COMPARISON</vt:lpstr>
      <vt:lpstr>RenderTree (aka Shadow DOM) 1/3</vt:lpstr>
      <vt:lpstr>RenderTree (aka Shadow DOM) 2/3</vt:lpstr>
      <vt:lpstr>RenderTree (aka Shadow DOM) 3/3</vt:lpstr>
      <vt:lpstr>DEMOS</vt:lpstr>
      <vt:lpstr> NEO4J Graph Database Server</vt:lpstr>
      <vt:lpstr>Neo4j Graph Database Platform</vt:lpstr>
      <vt:lpstr>PowerPoint Presentation</vt:lpstr>
      <vt:lpstr>PowerPoint Presentation</vt:lpstr>
      <vt:lpstr>Neo4J: Labeled Property Graph Model</vt:lpstr>
      <vt:lpstr>Neo4J: Labeled Property Graph Model</vt:lpstr>
      <vt:lpstr>Cypher query Language</vt:lpstr>
      <vt:lpstr>Cypher query Language 1/2</vt:lpstr>
      <vt:lpstr>Cypher query Language 2/2</vt:lpstr>
      <vt:lpstr>Neo4j Deployment Model</vt:lpstr>
      <vt:lpstr>NEO4j Server Protocol</vt:lpstr>
      <vt:lpstr> Neo4j .NET Integration</vt:lpstr>
      <vt:lpstr>NEO4J .NET Driver</vt:lpstr>
      <vt:lpstr>MOVIES:  Windows CONSOLE APP</vt:lpstr>
      <vt:lpstr>Neo4J .NET Driver Query Methods</vt:lpstr>
      <vt:lpstr>TODO</vt:lpstr>
      <vt:lpstr> CSharp Super Stack (CSSS)</vt:lpstr>
      <vt:lpstr>CSharp Super Stack (CSSS)</vt:lpstr>
      <vt:lpstr>Blazor Component Methods</vt:lpstr>
      <vt:lpstr>Neo4JMovieService Service</vt:lpstr>
      <vt:lpstr>Csharp Super Stack (CSSS) .NET Driver WRAPPER</vt:lpstr>
      <vt:lpstr>DEMOS</vt:lpstr>
      <vt:lpstr> Final Notes</vt:lpstr>
      <vt:lpstr>Scalability</vt:lpstr>
      <vt:lpstr>RESOURCES</vt:lpstr>
      <vt:lpstr> Questions?</vt:lpstr>
      <vt:lpstr> Backup Slides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236</cp:revision>
  <dcterms:created xsi:type="dcterms:W3CDTF">2018-06-12T18:49:04Z</dcterms:created>
  <dcterms:modified xsi:type="dcterms:W3CDTF">2020-11-24T02:48:16Z</dcterms:modified>
</cp:coreProperties>
</file>